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elegraf" charset="1" panose="00000500000000000000"/>
      <p:regular r:id="rId16"/>
    </p:embeddedFont>
    <p:embeddedFont>
      <p:font typeface="Telegraf Extra-Light" charset="1" panose="00000300000000000000"/>
      <p:regular r:id="rId17"/>
    </p:embeddedFont>
    <p:embeddedFont>
      <p:font typeface="Telegraf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838581"/>
            <a:ext cx="10797967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69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MIDTERM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032284"/>
            <a:ext cx="2554023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61206" y="8032284"/>
            <a:ext cx="3928552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Marta Hakobyan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21043" y="3816797"/>
            <a:ext cx="944591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35577" y="5566396"/>
            <a:ext cx="7416846" cy="14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WRAPPING UP AND PARTING THOUGHTS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60997" y="8911970"/>
            <a:ext cx="4966006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sz="24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hello@reallygreatsite.com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281885"/>
            <a:ext cx="9637365" cy="212578"/>
            <a:chOff x="0" y="0"/>
            <a:chExt cx="2538236" cy="55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72059" y="828675"/>
            <a:ext cx="10797967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69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MIDTERM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0164" y="3111582"/>
            <a:ext cx="14001706" cy="30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1. What are the product trend changes through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2. Suggest a methodology and make an estimate for the whole data given that transactions.csv is a random sample of 3%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from the entire population. 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3. Report overall data quality 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4. More findings and creative work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-147014" y="6200857"/>
            <a:ext cx="9637365" cy="212578"/>
            <a:chOff x="0" y="0"/>
            <a:chExt cx="2538236" cy="559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281885"/>
            <a:ext cx="9637365" cy="212578"/>
            <a:chOff x="0" y="0"/>
            <a:chExt cx="2538236" cy="559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72059" y="828675"/>
            <a:ext cx="10797967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69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MIDTERM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0164" y="6328087"/>
            <a:ext cx="7729614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analysis is based on: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sales transaction data (transactions),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detailed product specifications (articles).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0164" y="3636460"/>
            <a:ext cx="14001706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aim of this work is to examine retail sales data to identify patterns in customer behavior, the structure of product demand, and seasonal changes.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0" y="5495095"/>
            <a:ext cx="9637365" cy="212578"/>
            <a:chOff x="0" y="0"/>
            <a:chExt cx="2538236" cy="559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8865" y="-392510"/>
            <a:ext cx="6518047" cy="11072020"/>
            <a:chOff x="0" y="0"/>
            <a:chExt cx="1716687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6687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16687">
                  <a:moveTo>
                    <a:pt x="0" y="0"/>
                  </a:moveTo>
                  <a:lnTo>
                    <a:pt x="1716687" y="0"/>
                  </a:lnTo>
                  <a:lnTo>
                    <a:pt x="1716687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16687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4439285"/>
            <a:ext cx="6920004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Seasonal trends at the product_group_name level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Top 5 product groups in each season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109183" y="917590"/>
            <a:ext cx="12178817" cy="7422608"/>
          </a:xfrm>
          <a:custGeom>
            <a:avLst/>
            <a:gdLst/>
            <a:ahLst/>
            <a:cxnLst/>
            <a:rect r="r" b="b" t="t" l="l"/>
            <a:pathLst>
              <a:path h="7422608" w="12178817">
                <a:moveTo>
                  <a:pt x="0" y="0"/>
                </a:moveTo>
                <a:lnTo>
                  <a:pt x="12178817" y="0"/>
                </a:lnTo>
                <a:lnTo>
                  <a:pt x="12178817" y="7422608"/>
                </a:lnTo>
                <a:lnTo>
                  <a:pt x="0" y="7422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05" t="-31928" r="-27502" b="-1536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33901" y="-173435"/>
            <a:ext cx="3283796" cy="26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9"/>
              </a:lnSpc>
            </a:pPr>
            <a:r>
              <a:rPr lang="en-US" b="true" sz="18803" spc="-1504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8865" y="-392510"/>
            <a:ext cx="5790898" cy="11072020"/>
            <a:chOff x="0" y="0"/>
            <a:chExt cx="1525175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5175" cy="2916088"/>
            </a:xfrm>
            <a:custGeom>
              <a:avLst/>
              <a:gdLst/>
              <a:ahLst/>
              <a:cxnLst/>
              <a:rect r="r" b="b" t="t" l="l"/>
              <a:pathLst>
                <a:path h="2916088" w="1525175">
                  <a:moveTo>
                    <a:pt x="0" y="0"/>
                  </a:moveTo>
                  <a:lnTo>
                    <a:pt x="1525175" y="0"/>
                  </a:lnTo>
                  <a:lnTo>
                    <a:pt x="1525175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25175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82034" y="1116162"/>
            <a:ext cx="12905966" cy="6745070"/>
          </a:xfrm>
          <a:custGeom>
            <a:avLst/>
            <a:gdLst/>
            <a:ahLst/>
            <a:cxnLst/>
            <a:rect r="r" b="b" t="t" l="l"/>
            <a:pathLst>
              <a:path h="6745070" w="12905966">
                <a:moveTo>
                  <a:pt x="0" y="0"/>
                </a:moveTo>
                <a:lnTo>
                  <a:pt x="12905966" y="0"/>
                </a:lnTo>
                <a:lnTo>
                  <a:pt x="12905966" y="6745070"/>
                </a:lnTo>
                <a:lnTo>
                  <a:pt x="0" y="6745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42" t="-44887" r="-12046" b="-1516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439285"/>
            <a:ext cx="6920004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Seasonal trends by product type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33901" y="-173435"/>
            <a:ext cx="3283796" cy="26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9"/>
              </a:lnSpc>
            </a:pPr>
            <a:r>
              <a:rPr lang="en-US" b="true" sz="18803" spc="-1504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8865" y="-392510"/>
            <a:ext cx="6432500" cy="11072020"/>
            <a:chOff x="0" y="0"/>
            <a:chExt cx="1694156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415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694156">
                  <a:moveTo>
                    <a:pt x="0" y="0"/>
                  </a:moveTo>
                  <a:lnTo>
                    <a:pt x="1694156" y="0"/>
                  </a:lnTo>
                  <a:lnTo>
                    <a:pt x="169415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9415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23636" y="1742378"/>
            <a:ext cx="12264364" cy="6338947"/>
          </a:xfrm>
          <a:custGeom>
            <a:avLst/>
            <a:gdLst/>
            <a:ahLst/>
            <a:cxnLst/>
            <a:rect r="r" b="b" t="t" l="l"/>
            <a:pathLst>
              <a:path h="6338947" w="12264364">
                <a:moveTo>
                  <a:pt x="0" y="0"/>
                </a:moveTo>
                <a:lnTo>
                  <a:pt x="12264364" y="0"/>
                </a:lnTo>
                <a:lnTo>
                  <a:pt x="12264364" y="6338948"/>
                </a:lnTo>
                <a:lnTo>
                  <a:pt x="0" y="633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87" t="-43201" r="-11930" b="-1716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683125"/>
            <a:ext cx="6920004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Seasonal trends by department name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33901" y="-173435"/>
            <a:ext cx="3283796" cy="26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9"/>
              </a:lnSpc>
            </a:pPr>
            <a:r>
              <a:rPr lang="en-US" b="true" sz="18803" spc="-1504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1024" y="-785020"/>
            <a:ext cx="19264543" cy="4304531"/>
            <a:chOff x="0" y="0"/>
            <a:chExt cx="5073789" cy="11337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3789" cy="1133704"/>
            </a:xfrm>
            <a:custGeom>
              <a:avLst/>
              <a:gdLst/>
              <a:ahLst/>
              <a:cxnLst/>
              <a:rect r="r" b="b" t="t" l="l"/>
              <a:pathLst>
                <a:path h="1133704" w="5073789">
                  <a:moveTo>
                    <a:pt x="0" y="0"/>
                  </a:moveTo>
                  <a:lnTo>
                    <a:pt x="5073789" y="0"/>
                  </a:lnTo>
                  <a:lnTo>
                    <a:pt x="5073789" y="1133704"/>
                  </a:lnTo>
                  <a:lnTo>
                    <a:pt x="0" y="113370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73789" cy="1190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3519511"/>
            <a:ext cx="18288000" cy="3530076"/>
          </a:xfrm>
          <a:custGeom>
            <a:avLst/>
            <a:gdLst/>
            <a:ahLst/>
            <a:cxnLst/>
            <a:rect r="r" b="b" t="t" l="l"/>
            <a:pathLst>
              <a:path h="3530076" w="18288000">
                <a:moveTo>
                  <a:pt x="0" y="0"/>
                </a:moveTo>
                <a:lnTo>
                  <a:pt x="18288000" y="0"/>
                </a:lnTo>
                <a:lnTo>
                  <a:pt x="18288000" y="3530076"/>
                </a:lnTo>
                <a:lnTo>
                  <a:pt x="0" y="353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3" r="0" b="-4666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623" y="2223650"/>
            <a:ext cx="8464772" cy="47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  <a:spcBef>
                <a:spcPct val="0"/>
              </a:spcBef>
            </a:pPr>
            <a:r>
              <a:rPr lang="en-US" sz="2602" spc="130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Population-Level Estimates (3% Sample Scaling)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33901" y="-173435"/>
            <a:ext cx="3283796" cy="26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9"/>
              </a:lnSpc>
            </a:pPr>
            <a:r>
              <a:rPr lang="en-US" b="true" sz="18803" spc="-1504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1024" y="-785020"/>
            <a:ext cx="4443534" cy="3640139"/>
            <a:chOff x="0" y="0"/>
            <a:chExt cx="1170313" cy="958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313" cy="958720"/>
            </a:xfrm>
            <a:custGeom>
              <a:avLst/>
              <a:gdLst/>
              <a:ahLst/>
              <a:cxnLst/>
              <a:rect r="r" b="b" t="t" l="l"/>
              <a:pathLst>
                <a:path h="958720" w="1170313">
                  <a:moveTo>
                    <a:pt x="0" y="0"/>
                  </a:moveTo>
                  <a:lnTo>
                    <a:pt x="1170313" y="0"/>
                  </a:lnTo>
                  <a:lnTo>
                    <a:pt x="1170313" y="958720"/>
                  </a:lnTo>
                  <a:lnTo>
                    <a:pt x="0" y="958720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70313" cy="1015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4929477"/>
            <a:ext cx="8491433" cy="5113626"/>
          </a:xfrm>
          <a:custGeom>
            <a:avLst/>
            <a:gdLst/>
            <a:ahLst/>
            <a:cxnLst/>
            <a:rect r="r" b="b" t="t" l="l"/>
            <a:pathLst>
              <a:path h="5113626" w="8491433">
                <a:moveTo>
                  <a:pt x="0" y="0"/>
                </a:moveTo>
                <a:lnTo>
                  <a:pt x="8491433" y="0"/>
                </a:lnTo>
                <a:lnTo>
                  <a:pt x="8491433" y="5113626"/>
                </a:lnTo>
                <a:lnTo>
                  <a:pt x="0" y="5113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763" t="-99091" r="-95596" b="-495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60660" y="103906"/>
            <a:ext cx="7982487" cy="4825571"/>
          </a:xfrm>
          <a:custGeom>
            <a:avLst/>
            <a:gdLst/>
            <a:ahLst/>
            <a:cxnLst/>
            <a:rect r="r" b="b" t="t" l="l"/>
            <a:pathLst>
              <a:path h="4825571" w="7982487">
                <a:moveTo>
                  <a:pt x="0" y="0"/>
                </a:moveTo>
                <a:lnTo>
                  <a:pt x="7982487" y="0"/>
                </a:lnTo>
                <a:lnTo>
                  <a:pt x="7982487" y="4825571"/>
                </a:lnTo>
                <a:lnTo>
                  <a:pt x="0" y="4825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522" t="-84938" r="-104043" b="-6835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43557" y="4929477"/>
            <a:ext cx="8143922" cy="5113626"/>
          </a:xfrm>
          <a:custGeom>
            <a:avLst/>
            <a:gdLst/>
            <a:ahLst/>
            <a:cxnLst/>
            <a:rect r="r" b="b" t="t" l="l"/>
            <a:pathLst>
              <a:path h="5113626" w="8143922">
                <a:moveTo>
                  <a:pt x="0" y="0"/>
                </a:moveTo>
                <a:lnTo>
                  <a:pt x="8143922" y="0"/>
                </a:lnTo>
                <a:lnTo>
                  <a:pt x="8143922" y="5113626"/>
                </a:lnTo>
                <a:lnTo>
                  <a:pt x="0" y="5113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691" t="-114590" r="-107722" b="-3635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8623" y="2223650"/>
            <a:ext cx="8464772" cy="47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  <a:spcBef>
                <a:spcPct val="0"/>
              </a:spcBef>
            </a:pPr>
            <a:r>
              <a:rPr lang="en-US" sz="2602" spc="130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RMF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33901" y="-173435"/>
            <a:ext cx="3283796" cy="26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9"/>
              </a:lnSpc>
            </a:pPr>
            <a:r>
              <a:rPr lang="en-US" b="true" sz="18803" spc="-1504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8271" y="-251244"/>
            <a:ext cx="19264543" cy="3150540"/>
            <a:chOff x="0" y="0"/>
            <a:chExt cx="5073789" cy="8297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3789" cy="829772"/>
            </a:xfrm>
            <a:custGeom>
              <a:avLst/>
              <a:gdLst/>
              <a:ahLst/>
              <a:cxnLst/>
              <a:rect r="r" b="b" t="t" l="l"/>
              <a:pathLst>
                <a:path h="829772" w="5073789">
                  <a:moveTo>
                    <a:pt x="0" y="0"/>
                  </a:moveTo>
                  <a:lnTo>
                    <a:pt x="5073789" y="0"/>
                  </a:lnTo>
                  <a:lnTo>
                    <a:pt x="5073789" y="829772"/>
                  </a:lnTo>
                  <a:lnTo>
                    <a:pt x="0" y="82977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73789" cy="886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899295"/>
            <a:ext cx="17439827" cy="7125757"/>
          </a:xfrm>
          <a:custGeom>
            <a:avLst/>
            <a:gdLst/>
            <a:ahLst/>
            <a:cxnLst/>
            <a:rect r="r" b="b" t="t" l="l"/>
            <a:pathLst>
              <a:path h="7125757" w="17439827">
                <a:moveTo>
                  <a:pt x="0" y="0"/>
                </a:moveTo>
                <a:lnTo>
                  <a:pt x="17439827" y="0"/>
                </a:lnTo>
                <a:lnTo>
                  <a:pt x="17439827" y="7125758"/>
                </a:lnTo>
                <a:lnTo>
                  <a:pt x="0" y="7125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78" r="0" b="-926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623" y="2223650"/>
            <a:ext cx="8464772" cy="47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  <a:spcBef>
                <a:spcPct val="0"/>
              </a:spcBef>
            </a:pPr>
            <a:r>
              <a:rPr lang="en-US" sz="2602" spc="130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ABC-XYZ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33901" y="-173435"/>
            <a:ext cx="3283796" cy="26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39"/>
              </a:lnSpc>
            </a:pPr>
            <a:r>
              <a:rPr lang="en-US" b="true" sz="18803" spc="-1504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39198" y="171605"/>
            <a:ext cx="12143291" cy="229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602" spc="130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The most valuable segment — A/X 2 961 products</a:t>
            </a:r>
          </a:p>
          <a:p>
            <a:pPr algn="l">
              <a:lnSpc>
                <a:spcPts val="3643"/>
              </a:lnSpc>
            </a:pPr>
            <a:r>
              <a:rPr lang="en-US" sz="2602" spc="130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They form a significant share of income</a:t>
            </a:r>
          </a:p>
          <a:p>
            <a:pPr algn="l">
              <a:lnSpc>
                <a:spcPts val="3643"/>
              </a:lnSpc>
            </a:pPr>
            <a:r>
              <a:rPr lang="en-US" sz="2602" spc="130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They have stable and predictable demand</a:t>
            </a:r>
          </a:p>
          <a:p>
            <a:pPr algn="l">
              <a:lnSpc>
                <a:spcPts val="3643"/>
              </a:lnSpc>
            </a:pPr>
            <a:r>
              <a:rPr lang="en-US" sz="2602" spc="130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Must be always available</a:t>
            </a:r>
          </a:p>
          <a:p>
            <a:pPr algn="l">
              <a:lnSpc>
                <a:spcPts val="36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DAG7f8MbM8M</dc:identifier>
  <dcterms:modified xsi:type="dcterms:W3CDTF">2011-08-01T06:04:30Z</dcterms:modified>
  <cp:revision>1</cp:revision>
  <dc:title>Blue and White Gradient Modern Project Presentation</dc:title>
</cp:coreProperties>
</file>